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96" r:id="rId3"/>
    <p:sldId id="374" r:id="rId4"/>
    <p:sldId id="377" r:id="rId5"/>
    <p:sldId id="378" r:id="rId6"/>
    <p:sldId id="379" r:id="rId7"/>
    <p:sldId id="375" r:id="rId8"/>
    <p:sldId id="376" r:id="rId9"/>
    <p:sldId id="381" r:id="rId10"/>
    <p:sldId id="386" r:id="rId11"/>
    <p:sldId id="384" r:id="rId12"/>
    <p:sldId id="380" r:id="rId13"/>
    <p:sldId id="385" r:id="rId14"/>
    <p:sldId id="383" r:id="rId15"/>
    <p:sldId id="382" r:id="rId16"/>
    <p:sldId id="324" r:id="rId17"/>
    <p:sldId id="355" r:id="rId18"/>
    <p:sldId id="325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6" autoAdjust="0"/>
    <p:restoredTop sz="94660"/>
  </p:normalViewPr>
  <p:slideViewPr>
    <p:cSldViewPr snapToGrid="0">
      <p:cViewPr varScale="1">
        <p:scale>
          <a:sx n="86" d="100"/>
          <a:sy n="86" d="100"/>
        </p:scale>
        <p:origin x="557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04FF29-0B78-4D14-B973-D6C322D130F5}" type="datetimeFigureOut">
              <a:rPr lang="en-US" smtClean="0"/>
              <a:t>1/29/2022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1018FD-7C18-4B12-B211-D27F669C0E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5434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49CEA-452E-49F3-92ED-210B64DD3C6C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81460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AI involves a computer executing a task a human could do.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Machine learning involves the computer learning from its experience and making decisions based on the information. 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49CEA-452E-49F3-92ED-210B64DD3C6C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56931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49CEA-452E-49F3-92ED-210B64DD3C6C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67289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49CEA-452E-49F3-92ED-210B64DD3C6C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85789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49CEA-452E-49F3-92ED-210B64DD3C6C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46586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38457-E297-40E8-8039-C9A38252DE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349A0C-B72F-4F06-B5D6-AEBBB20031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24C5AA-3911-4989-909A-EE14EA592E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16E22-7384-4B28-AF1D-4938F047DD22}" type="datetimeFigureOut">
              <a:rPr lang="en-US" smtClean="0"/>
              <a:t>1/29/2022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DE095B-CCFC-4AFC-8E0D-457A3F5AA0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C927EB-3916-4F67-9C7C-89831F05B4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D5758-8471-4647-A322-0716337283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3818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CD80D-B9FB-45AB-B088-5A0D07F14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4D46577-7DD3-45C6-9C20-5A812FB63C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2F077B-4A5C-4DAA-9AE5-69FACDC95B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16E22-7384-4B28-AF1D-4938F047DD22}" type="datetimeFigureOut">
              <a:rPr lang="en-US" smtClean="0"/>
              <a:t>1/29/2022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73C11A-3925-4EAF-98EA-510BE56094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D98A2C-C0A9-4E1B-BC63-0E9F8DBCA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D5758-8471-4647-A322-0716337283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013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2AB0389-297E-470C-B63A-10739575EC5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C775D4-D96C-49F6-96B3-FEC2247BC0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A36F9A-3E53-4D19-8B22-3AD998458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16E22-7384-4B28-AF1D-4938F047DD22}" type="datetimeFigureOut">
              <a:rPr lang="en-US" smtClean="0"/>
              <a:t>1/29/2022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87365D-12BB-476A-BCA7-0EEE136EC7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F9DC9A-D9E7-4C66-80BC-EDB1E81AE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D5758-8471-4647-A322-0716337283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5000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79838C-837C-4A6B-95A4-A64E9E10B0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73CC4F-77D3-4B5F-AC62-A323502F68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310DDA-7904-46F7-87C2-8229C2974E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16E22-7384-4B28-AF1D-4938F047DD22}" type="datetimeFigureOut">
              <a:rPr lang="en-US" smtClean="0"/>
              <a:t>1/29/2022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193DE6-746F-4282-A155-D0B1A3F3EA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06B0D8-C2B6-46EB-B5CB-8281EA5B1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D5758-8471-4647-A322-0716337283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484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25B67-4C55-4547-9B7A-917E0A93C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862E36-00D7-493B-B6EE-76659E5EAA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3A4051-1D45-4E73-8057-31A744385F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16E22-7384-4B28-AF1D-4938F047DD22}" type="datetimeFigureOut">
              <a:rPr lang="en-US" smtClean="0"/>
              <a:t>1/29/2022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1F50AE-AF2A-4132-A42E-C60A5A3B01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F14249-0AAE-46E7-8618-421A6D885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D5758-8471-4647-A322-0716337283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4319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F6E71-CCF1-4B23-922A-5FB513AE3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620288-E9DF-48E3-9302-B0EA346AE9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05FA34-F7DB-45A2-B002-64F08F58EE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5087EB-94F6-4065-BF20-3793FC875C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16E22-7384-4B28-AF1D-4938F047DD22}" type="datetimeFigureOut">
              <a:rPr lang="en-US" smtClean="0"/>
              <a:t>1/29/2022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58D2E1-1300-4113-8CD3-44890CFA91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03F054-A3A6-42C9-B0AD-CAAF420CE9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D5758-8471-4647-A322-0716337283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1299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6B6DE-205F-4F26-A762-2685990A1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0EF645-20E8-4742-A911-05B557B3F1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D44F02-5E92-46C1-8F65-CBCEE89482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602FC7-9EA4-45C1-9448-6D3FF3D20F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8F341DC-F285-4836-ABC7-8159E1E23F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E362309-FD63-4878-99D7-05B74E1706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16E22-7384-4B28-AF1D-4938F047DD22}" type="datetimeFigureOut">
              <a:rPr lang="en-US" smtClean="0"/>
              <a:t>1/29/2022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1ED3BEB-6D6F-48C2-9110-00E364524C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6220358-6DDA-49E5-AB5E-19ED198A0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D5758-8471-4647-A322-0716337283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7464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9E5738-0C8A-4C02-9B4E-7FD208B0B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45A6F7-5C37-4271-914C-F3596E4F71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16E22-7384-4B28-AF1D-4938F047DD22}" type="datetimeFigureOut">
              <a:rPr lang="en-US" smtClean="0"/>
              <a:t>1/29/2022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AAC93B-6283-4141-B4AB-7D37B23230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1B1BAC-580F-4F34-A430-0AB3B3CEAF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D5758-8471-4647-A322-0716337283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0142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4E55F8-F433-4655-9662-DCF7880C26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16E22-7384-4B28-AF1D-4938F047DD22}" type="datetimeFigureOut">
              <a:rPr lang="en-US" smtClean="0"/>
              <a:t>1/29/2022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A21C3F-41C1-495B-B5DC-0A4B8E99E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FE4F8B-01B7-4CA0-8F88-BDB83580B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D5758-8471-4647-A322-0716337283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1801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698880-F268-4749-8C6E-67C1E6A2D3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A76491-511C-45E9-A582-7684550C43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D5229C-5285-48E8-9437-432B922103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E5D715-CEE3-4669-B355-E44B03A8DD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16E22-7384-4B28-AF1D-4938F047DD22}" type="datetimeFigureOut">
              <a:rPr lang="en-US" smtClean="0"/>
              <a:t>1/29/2022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9DF808-49B6-47DE-BA7B-B02346E7DA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1DB801-9652-4BEA-8345-40FE0A5E4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D5758-8471-4647-A322-0716337283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93636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EF38D-5BB6-4426-9805-811964D7AF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FCED522-AE6F-443B-8B88-322C5676987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B41A74-96A9-44CC-8E1C-E28E985E62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9BD484-973C-44F3-9625-70A99BFC72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16E22-7384-4B28-AF1D-4938F047DD22}" type="datetimeFigureOut">
              <a:rPr lang="en-US" smtClean="0"/>
              <a:t>1/29/2022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4EF468-D832-4745-9164-392EA9BFC3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040D31-461B-4676-BA98-ED1975E7E4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D5758-8471-4647-A322-0716337283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95278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61E83D-7E51-4202-8051-629337DFA0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4A5F13-C512-4886-AD64-19002A374A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C7D7F7-25D1-419E-939C-7961D92F87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816E22-7384-4B28-AF1D-4938F047DD22}" type="datetimeFigureOut">
              <a:rPr lang="en-US" smtClean="0"/>
              <a:t>1/29/2022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EF46CF-5813-4C06-87FE-4C61E38755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532AD9-6221-4950-8E06-2306F2C7B5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DD5758-8471-4647-A322-0716337283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7511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miro.medium.com/max/1910/1*fLGuAUT5imTIGAeA4zzaWA.png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i.pinimg.com/originals/0a/76/eb/0a76eb3c95c249cdff9449af08ac4efc.png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dotnet.microsoft.com/apps/machinelearning-ai/ml-dotnet/customers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raveenraghuvanshi/tech-sessions/tree/master/07022022-CloudWorld-2022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hyperlink" Target="https://docs.microsoft.com/en-us/azure/azure-functions/functions-develop-vs" TargetMode="External"/><Relationship Id="rId7" Type="http://schemas.openxmlformats.org/officeDocument/2006/relationships/hyperlink" Target="https://docs.microsoft.com/en-us/dotnet/machine-learning/tutorials/object-detection-onnx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cs.microsoft.com/en-us/samples/dotnet/machinelearning-samples/mlnet-image-classification-transfer-learning/" TargetMode="External"/><Relationship Id="rId5" Type="http://schemas.openxmlformats.org/officeDocument/2006/relationships/hyperlink" Target="https://docs.microsoft.com/en-us/dotnet/machine-learning/tutorials/image-classification" TargetMode="External"/><Relationship Id="rId4" Type="http://schemas.openxmlformats.org/officeDocument/2006/relationships/hyperlink" Target="https://blog.rasmustc.com/multipart-data-with-azure-functions-httptriggers/" TargetMode="Externa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hyperlink" Target="https://in.linkedin.com/in/praveenraghuvanshi" TargetMode="External"/><Relationship Id="rId7" Type="http://schemas.openxmlformats.org/officeDocument/2006/relationships/hyperlink" Target="https://t.me/joinchat/IifUJQ_PuYT757Turx-nLg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6.png"/><Relationship Id="rId11" Type="http://schemas.openxmlformats.org/officeDocument/2006/relationships/image" Target="../media/image1.png"/><Relationship Id="rId5" Type="http://schemas.openxmlformats.org/officeDocument/2006/relationships/image" Target="../media/image15.png"/><Relationship Id="rId10" Type="http://schemas.openxmlformats.org/officeDocument/2006/relationships/image" Target="../media/image19.png"/><Relationship Id="rId4" Type="http://schemas.openxmlformats.org/officeDocument/2006/relationships/hyperlink" Target="https://github.com/praveenraghuvanshi1512" TargetMode="External"/><Relationship Id="rId9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danielhkim.net/2020/02/27/serverless-cloud-computing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quantdare.com/what-is-the-difference-between-deep-learning-and-machine-learning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quantdare.com/what-is-the-difference-between-deep-learning-and-machine-learning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90A36-9D6F-4DD7-BC02-EB908D503E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90322" y="1655286"/>
            <a:ext cx="4272564" cy="2610042"/>
          </a:xfrm>
        </p:spPr>
        <p:txBody>
          <a:bodyPr>
            <a:normAutofit/>
          </a:bodyPr>
          <a:lstStyle/>
          <a:p>
            <a:pPr algn="l"/>
            <a:r>
              <a:rPr lang="en-US" sz="3400"/>
              <a:t>Serverless Deep Neural Network(DNN) with Azure Functions and ML.Net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A80316-2389-435B-BF57-9809FC3A08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90322" y="4373384"/>
            <a:ext cx="4272564" cy="766381"/>
          </a:xfrm>
        </p:spPr>
        <p:txBody>
          <a:bodyPr>
            <a:normAutofit/>
          </a:bodyPr>
          <a:lstStyle/>
          <a:p>
            <a:pPr algn="l"/>
            <a:endParaRPr lang="en-US" sz="1000"/>
          </a:p>
          <a:p>
            <a:pPr algn="l"/>
            <a:r>
              <a:rPr lang="en-US" sz="1000"/>
              <a:t>Praveen Raghuvanshi</a:t>
            </a:r>
          </a:p>
          <a:p>
            <a:pPr algn="l"/>
            <a:r>
              <a:rPr lang="en-US" sz="1000"/>
              <a:t>@praveenraghuvan</a:t>
            </a:r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A655A132-543A-420C-B045-863DB1829B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532876" cy="1290953"/>
          </a:xfrm>
          <a:custGeom>
            <a:avLst/>
            <a:gdLst>
              <a:gd name="connsiteX0" fmla="*/ 0 w 5532876"/>
              <a:gd name="connsiteY0" fmla="*/ 0 h 1290953"/>
              <a:gd name="connsiteX1" fmla="*/ 5532876 w 5532876"/>
              <a:gd name="connsiteY1" fmla="*/ 0 h 1290953"/>
              <a:gd name="connsiteX2" fmla="*/ 4936972 w 5532876"/>
              <a:gd name="connsiteY2" fmla="*/ 1290953 h 1290953"/>
              <a:gd name="connsiteX3" fmla="*/ 0 w 5532876"/>
              <a:gd name="connsiteY3" fmla="*/ 1290953 h 1290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32876" h="1290953">
                <a:moveTo>
                  <a:pt x="0" y="0"/>
                </a:moveTo>
                <a:lnTo>
                  <a:pt x="5532876" y="0"/>
                </a:lnTo>
                <a:lnTo>
                  <a:pt x="4936972" y="1290953"/>
                </a:lnTo>
                <a:lnTo>
                  <a:pt x="0" y="1290953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id="{C8908FA0-651E-4684-866E-0B2BAA88B3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7841" y="1"/>
            <a:ext cx="7094159" cy="1290953"/>
          </a:xfrm>
          <a:custGeom>
            <a:avLst/>
            <a:gdLst>
              <a:gd name="connsiteX0" fmla="*/ 595904 w 7094159"/>
              <a:gd name="connsiteY0" fmla="*/ 0 h 1290953"/>
              <a:gd name="connsiteX1" fmla="*/ 7094159 w 7094159"/>
              <a:gd name="connsiteY1" fmla="*/ 0 h 1290953"/>
              <a:gd name="connsiteX2" fmla="*/ 7094159 w 7094159"/>
              <a:gd name="connsiteY2" fmla="*/ 1290553 h 1290953"/>
              <a:gd name="connsiteX3" fmla="*/ 5920618 w 7094159"/>
              <a:gd name="connsiteY3" fmla="*/ 1290553 h 1290953"/>
              <a:gd name="connsiteX4" fmla="*/ 5920618 w 7094159"/>
              <a:gd name="connsiteY4" fmla="*/ 1290953 h 1290953"/>
              <a:gd name="connsiteX5" fmla="*/ 2729248 w 7094159"/>
              <a:gd name="connsiteY5" fmla="*/ 1290953 h 1290953"/>
              <a:gd name="connsiteX6" fmla="*/ 2574303 w 7094159"/>
              <a:gd name="connsiteY6" fmla="*/ 1290953 h 1290953"/>
              <a:gd name="connsiteX7" fmla="*/ 0 w 7094159"/>
              <a:gd name="connsiteY7" fmla="*/ 1290953 h 1290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094159" h="1290953">
                <a:moveTo>
                  <a:pt x="595904" y="0"/>
                </a:moveTo>
                <a:lnTo>
                  <a:pt x="7094159" y="0"/>
                </a:lnTo>
                <a:lnTo>
                  <a:pt x="7094159" y="1290553"/>
                </a:lnTo>
                <a:lnTo>
                  <a:pt x="5920618" y="1290553"/>
                </a:lnTo>
                <a:lnTo>
                  <a:pt x="5920618" y="1290953"/>
                </a:lnTo>
                <a:lnTo>
                  <a:pt x="2729248" y="1290953"/>
                </a:lnTo>
                <a:lnTo>
                  <a:pt x="2574303" y="1290953"/>
                </a:lnTo>
                <a:lnTo>
                  <a:pt x="0" y="1290953"/>
                </a:lnTo>
                <a:close/>
              </a:path>
            </a:pathLst>
          </a:custGeom>
          <a:solidFill>
            <a:srgbClr val="7F7F7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AD2F47-331F-468D-9BB3-F2430E1171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248" y="2743693"/>
            <a:ext cx="5079371" cy="1307938"/>
          </a:xfrm>
          <a:prstGeom prst="rect">
            <a:avLst/>
          </a:prstGeom>
        </p:spPr>
      </p:pic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6D774DE7-7E08-4AD4-A4B9-E7758DECB2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22116" y="5450103"/>
            <a:ext cx="5569884" cy="1407897"/>
          </a:xfrm>
          <a:custGeom>
            <a:avLst/>
            <a:gdLst>
              <a:gd name="connsiteX0" fmla="*/ 652041 w 5569884"/>
              <a:gd name="connsiteY0" fmla="*/ 0 h 1407897"/>
              <a:gd name="connsiteX1" fmla="*/ 5569884 w 5569884"/>
              <a:gd name="connsiteY1" fmla="*/ 0 h 1407897"/>
              <a:gd name="connsiteX2" fmla="*/ 5569884 w 5569884"/>
              <a:gd name="connsiteY2" fmla="*/ 1407897 h 1407897"/>
              <a:gd name="connsiteX3" fmla="*/ 0 w 5569884"/>
              <a:gd name="connsiteY3" fmla="*/ 1407897 h 1407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69884" h="1407897">
                <a:moveTo>
                  <a:pt x="652041" y="0"/>
                </a:moveTo>
                <a:lnTo>
                  <a:pt x="5569884" y="0"/>
                </a:lnTo>
                <a:lnTo>
                  <a:pt x="5569884" y="1407897"/>
                </a:lnTo>
                <a:lnTo>
                  <a:pt x="0" y="1407897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2366A95B-DCA5-4A24-84FD-B90CDBC590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450103"/>
            <a:ext cx="7114535" cy="1407897"/>
          </a:xfrm>
          <a:custGeom>
            <a:avLst/>
            <a:gdLst>
              <a:gd name="connsiteX0" fmla="*/ 0 w 7114535"/>
              <a:gd name="connsiteY0" fmla="*/ 0 h 1407897"/>
              <a:gd name="connsiteX1" fmla="*/ 1189345 w 7114535"/>
              <a:gd name="connsiteY1" fmla="*/ 0 h 1407897"/>
              <a:gd name="connsiteX2" fmla="*/ 7114535 w 7114535"/>
              <a:gd name="connsiteY2" fmla="*/ 0 h 1407897"/>
              <a:gd name="connsiteX3" fmla="*/ 6462495 w 7114535"/>
              <a:gd name="connsiteY3" fmla="*/ 1407897 h 1407897"/>
              <a:gd name="connsiteX4" fmla="*/ 0 w 7114535"/>
              <a:gd name="connsiteY4" fmla="*/ 1407897 h 1407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14535" h="1407897">
                <a:moveTo>
                  <a:pt x="0" y="0"/>
                </a:moveTo>
                <a:lnTo>
                  <a:pt x="1189345" y="0"/>
                </a:lnTo>
                <a:lnTo>
                  <a:pt x="7114535" y="0"/>
                </a:lnTo>
                <a:lnTo>
                  <a:pt x="6462495" y="1407897"/>
                </a:lnTo>
                <a:lnTo>
                  <a:pt x="0" y="1407897"/>
                </a:lnTo>
                <a:close/>
              </a:path>
            </a:pathLst>
          </a:custGeom>
          <a:solidFill>
            <a:srgbClr val="7F7F7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9400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Classification</a:t>
            </a:r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769172" y="6395131"/>
            <a:ext cx="2714615" cy="365125"/>
          </a:xfrm>
        </p:spPr>
        <p:txBody>
          <a:bodyPr/>
          <a:lstStyle/>
          <a:p>
            <a:r>
              <a:rPr lang="en-US" sz="2000" dirty="0"/>
              <a:t>@</a:t>
            </a:r>
            <a:r>
              <a:rPr lang="en-US" sz="2000" dirty="0" err="1"/>
              <a:t>praveenraghuvan</a:t>
            </a:r>
            <a:endParaRPr lang="en-US" sz="20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0037F8-8734-4DEA-8D33-1E645300CB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30BB65F-46E9-4136-B79A-6364E67930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0741" y="1821748"/>
            <a:ext cx="7991475" cy="435521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A4F008B-C022-4C5B-9D74-A05B15BF43DB}"/>
              </a:ext>
            </a:extLst>
          </p:cNvPr>
          <p:cNvSpPr/>
          <p:nvPr/>
        </p:nvSpPr>
        <p:spPr>
          <a:xfrm>
            <a:off x="1647191" y="6176963"/>
            <a:ext cx="859844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source: </a:t>
            </a:r>
            <a:r>
              <a:rPr lang="en-US" dirty="0">
                <a:hlinkClick r:id="rId3"/>
              </a:rPr>
              <a:t>https://miro.medium.com/max/1910/1*fLGuAUT5imTIGAeA4zzaWA.png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F1AB216-9151-4556-8C65-6E4B657C71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46563" y="0"/>
            <a:ext cx="2145437" cy="55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3726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Transfer Learning – </a:t>
            </a:r>
            <a:r>
              <a:rPr lang="en-US" dirty="0" err="1"/>
              <a:t>MobileNet</a:t>
            </a:r>
            <a:r>
              <a:rPr lang="en-US" dirty="0"/>
              <a:t> V2</a:t>
            </a:r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769172" y="6395131"/>
            <a:ext cx="2714615" cy="365125"/>
          </a:xfrm>
        </p:spPr>
        <p:txBody>
          <a:bodyPr/>
          <a:lstStyle/>
          <a:p>
            <a:r>
              <a:rPr lang="en-US" sz="2000" dirty="0"/>
              <a:t>@</a:t>
            </a:r>
            <a:r>
              <a:rPr lang="en-US" sz="2000" dirty="0" err="1"/>
              <a:t>praveenraghuvan</a:t>
            </a:r>
            <a:endParaRPr lang="en-US" sz="20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8021" y="1846263"/>
            <a:ext cx="5796283" cy="4022725"/>
          </a:xfrm>
        </p:spPr>
      </p:pic>
      <p:sp>
        <p:nvSpPr>
          <p:cNvPr id="10" name="Rectangle 9"/>
          <p:cNvSpPr/>
          <p:nvPr/>
        </p:nvSpPr>
        <p:spPr>
          <a:xfrm>
            <a:off x="1709335" y="5872885"/>
            <a:ext cx="859844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source: </a:t>
            </a:r>
            <a:r>
              <a:rPr lang="en-US" dirty="0">
                <a:hlinkClick r:id="rId3"/>
              </a:rPr>
              <a:t>https://i.pinimg.com/originals/0a/76/eb/0a76eb3c95c249cdff9449af08ac4efc.png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9F35E83-BA35-4923-9A16-1149367185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46563" y="0"/>
            <a:ext cx="2145437" cy="55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1291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ML.Net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000" y="1857326"/>
            <a:ext cx="8195638" cy="4416097"/>
          </a:xfrm>
        </p:spPr>
      </p:pic>
      <p:sp>
        <p:nvSpPr>
          <p:cNvPr id="8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769172" y="6393389"/>
            <a:ext cx="2714615" cy="365125"/>
          </a:xfrm>
        </p:spPr>
        <p:txBody>
          <a:bodyPr/>
          <a:lstStyle/>
          <a:p>
            <a:r>
              <a:rPr lang="en-US" sz="2000" dirty="0"/>
              <a:t>@</a:t>
            </a:r>
            <a:r>
              <a:rPr lang="en-US" sz="2000" dirty="0" err="1"/>
              <a:t>praveenraghuvan</a:t>
            </a:r>
            <a:endParaRPr lang="en-US" sz="2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A2BB592-5F60-4687-BC26-FD2E4E626E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563" y="0"/>
            <a:ext cx="2145437" cy="55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1075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Architecture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@praveenraghuvan</a:t>
            </a:r>
            <a:endParaRPr lang="en-US" dirty="0"/>
          </a:p>
        </p:txBody>
      </p:sp>
      <p:pic>
        <p:nvPicPr>
          <p:cNvPr id="11" name="Content Placeholder 10" descr="Diagram&#10;&#10;Description automatically generated">
            <a:extLst>
              <a:ext uri="{FF2B5EF4-FFF2-40B4-BE49-F238E27FC236}">
                <a16:creationId xmlns:a16="http://schemas.microsoft.com/office/drawing/2014/main" id="{E42A448D-3FBB-4679-9422-42AD28001A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2240" y="2393334"/>
            <a:ext cx="8527519" cy="3215919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CBE1705-5C26-4526-B62A-6B9EFD0448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563" y="0"/>
            <a:ext cx="2145437" cy="55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5132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Customer Success Stories – </a:t>
            </a:r>
            <a:r>
              <a:rPr lang="en-US" dirty="0" err="1"/>
              <a:t>ML.Net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1927" y="1832411"/>
            <a:ext cx="7759636" cy="403718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976665" y="5928577"/>
            <a:ext cx="76301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https://dotnet.microsoft.com/apps/machinelearning-ai/ml-dotnet/customers</a:t>
            </a:r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434437" y="6422839"/>
            <a:ext cx="2714615" cy="365125"/>
          </a:xfrm>
        </p:spPr>
        <p:txBody>
          <a:bodyPr/>
          <a:lstStyle/>
          <a:p>
            <a:r>
              <a:rPr lang="en-US" sz="2000" dirty="0"/>
              <a:t>@</a:t>
            </a:r>
            <a:r>
              <a:rPr lang="en-US" sz="2000" dirty="0" err="1"/>
              <a:t>praveenraghuvan</a:t>
            </a:r>
            <a:endParaRPr lang="en-US" sz="20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601C879-91F8-4A13-9BE6-67A75D7AE5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46563" y="0"/>
            <a:ext cx="2145437" cy="55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806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788236" y="6492875"/>
            <a:ext cx="2403764" cy="365125"/>
          </a:xfrm>
        </p:spPr>
        <p:txBody>
          <a:bodyPr/>
          <a:lstStyle/>
          <a:p>
            <a:r>
              <a:rPr lang="en-US" sz="1800" dirty="0"/>
              <a:t>@</a:t>
            </a:r>
            <a:r>
              <a:rPr lang="en-US" sz="1800" dirty="0" err="1"/>
              <a:t>praveenraghuvan</a:t>
            </a:r>
            <a:endParaRPr lang="en-US" sz="1800" dirty="0"/>
          </a:p>
        </p:txBody>
      </p:sp>
      <p:sp>
        <p:nvSpPr>
          <p:cNvPr id="7" name="Rectangle 6"/>
          <p:cNvSpPr/>
          <p:nvPr/>
        </p:nvSpPr>
        <p:spPr>
          <a:xfrm>
            <a:off x="4601840" y="2705725"/>
            <a:ext cx="2988319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88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Demo</a:t>
            </a:r>
            <a:endParaRPr lang="en-US" sz="8800" b="1" cap="none" spc="0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effectLst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59511B-3ECD-4545-9F87-98C1858D88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6563" y="0"/>
            <a:ext cx="2145437" cy="55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6298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2807854"/>
            <a:ext cx="10295710" cy="1283855"/>
          </a:xfrm>
        </p:spPr>
        <p:txBody>
          <a:bodyPr>
            <a:normAutofit/>
          </a:bodyPr>
          <a:lstStyle/>
          <a:p>
            <a:pPr marL="201168" lvl="1" indent="0" fontAlgn="base">
              <a:lnSpc>
                <a:spcPct val="120000"/>
              </a:lnSpc>
              <a:buNone/>
            </a:pPr>
            <a:r>
              <a:rPr lang="en-US" sz="2800" dirty="0" err="1"/>
              <a:t>Github</a:t>
            </a:r>
            <a:r>
              <a:rPr lang="en-US" sz="2800" dirty="0"/>
              <a:t>: </a:t>
            </a:r>
            <a:r>
              <a:rPr lang="en-US" sz="2800" dirty="0">
                <a:hlinkClick r:id="rId3"/>
              </a:rPr>
              <a:t>https://github.com/praveenraghuvanshi/tech-sessions/tree/master/07022022-CloudWorld-2022</a:t>
            </a:r>
            <a:endParaRPr lang="en-US" sz="2800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769172" y="6395130"/>
            <a:ext cx="2714615" cy="365125"/>
          </a:xfrm>
        </p:spPr>
        <p:txBody>
          <a:bodyPr/>
          <a:lstStyle/>
          <a:p>
            <a:r>
              <a:rPr lang="en-US" sz="2000" dirty="0"/>
              <a:t>@</a:t>
            </a:r>
            <a:r>
              <a:rPr lang="en-US" sz="2000" dirty="0" err="1"/>
              <a:t>praveenraghuvan</a:t>
            </a:r>
            <a:endParaRPr lang="en-US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73C682D-D356-473D-AB82-CFFFBC6136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46563" y="0"/>
            <a:ext cx="2145437" cy="55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2650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77566" y="2055813"/>
            <a:ext cx="11094719" cy="4674326"/>
          </a:xfrm>
        </p:spPr>
        <p:txBody>
          <a:bodyPr>
            <a:normAutofit fontScale="32500" lnSpcReduction="20000"/>
          </a:bodyPr>
          <a:lstStyle/>
          <a:p>
            <a:pPr lvl="1" fontAlgn="base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8000" dirty="0">
                <a:hlinkClick r:id="rId3"/>
              </a:rPr>
              <a:t>https://docs.microsoft.com/en-us/azure/azure-functions/functions-develop-vs</a:t>
            </a:r>
            <a:endParaRPr lang="en-US" sz="8000" dirty="0"/>
          </a:p>
          <a:p>
            <a:pPr lvl="1" fontAlgn="base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8000" dirty="0">
                <a:hlinkClick r:id="rId4"/>
              </a:rPr>
              <a:t>https://blog.rasmustc.com/multipart-data-with-azure-functions-httptriggers/</a:t>
            </a:r>
            <a:endParaRPr lang="en-US" sz="8000" dirty="0"/>
          </a:p>
          <a:p>
            <a:pPr lvl="1" fontAlgn="base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8000" dirty="0">
                <a:hlinkClick r:id="rId5"/>
              </a:rPr>
              <a:t>https://docs.microsoft.com/en-us/dotnet/machine-learning/tutorials/image-classification</a:t>
            </a:r>
            <a:endParaRPr lang="en-US" sz="8000" dirty="0"/>
          </a:p>
          <a:p>
            <a:pPr lvl="1" fontAlgn="base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8000" dirty="0">
                <a:hlinkClick r:id="rId6"/>
              </a:rPr>
              <a:t>https://docs.microsoft.com/en-us/samples/dotnet/machinelearning-samples/mlnet-image-classification-transfer-learning/</a:t>
            </a:r>
            <a:endParaRPr lang="en-US" sz="8000" dirty="0"/>
          </a:p>
          <a:p>
            <a:pPr lvl="1" fontAlgn="base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8000" dirty="0">
                <a:hlinkClick r:id="rId7"/>
              </a:rPr>
              <a:t>https://docs.microsoft.com/en-us/dotnet/machine-learning/tutorials/object-detection-onnx</a:t>
            </a:r>
            <a:endParaRPr lang="en-US" sz="8000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769172" y="6404367"/>
            <a:ext cx="2714615" cy="365125"/>
          </a:xfrm>
        </p:spPr>
        <p:txBody>
          <a:bodyPr/>
          <a:lstStyle/>
          <a:p>
            <a:r>
              <a:rPr lang="en-US" sz="2000" dirty="0"/>
              <a:t>@</a:t>
            </a:r>
            <a:r>
              <a:rPr lang="en-US" sz="2000" dirty="0" err="1"/>
              <a:t>praveenraghuvan</a:t>
            </a:r>
            <a:endParaRPr lang="en-US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8D780C2-7C7D-4152-9137-CAAA1AF7BF3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46563" y="0"/>
            <a:ext cx="2145437" cy="55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8028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2325" y="3092927"/>
            <a:ext cx="2542068" cy="670067"/>
          </a:xfrm>
        </p:spPr>
        <p:txBody>
          <a:bodyPr>
            <a:normAutofit fontScale="90000"/>
          </a:bodyPr>
          <a:lstStyle/>
          <a:p>
            <a:r>
              <a:rPr lang="en-US" dirty="0"/>
              <a:t>Thank you</a:t>
            </a:r>
            <a:br>
              <a:rPr lang="en-US" dirty="0"/>
            </a:br>
            <a:br>
              <a:rPr lang="en-US" dirty="0"/>
            </a:br>
            <a:r>
              <a:rPr lang="en-US" dirty="0"/>
              <a:t>Q &amp; 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24566" y="468085"/>
            <a:ext cx="6654074" cy="4855029"/>
          </a:xfrm>
        </p:spPr>
        <p:txBody>
          <a:bodyPr>
            <a:normAutofit fontScale="32500" lnSpcReduction="20000"/>
          </a:bodyPr>
          <a:lstStyle/>
          <a:p>
            <a:pPr marL="0" indent="0">
              <a:lnSpc>
                <a:spcPct val="320000"/>
              </a:lnSpc>
              <a:buNone/>
            </a:pPr>
            <a:r>
              <a:rPr lang="en-US" sz="8000" dirty="0">
                <a:hlinkClick r:id="rId3"/>
              </a:rPr>
              <a:t>https://in.linkedin.com/in/praveenraghuvanshi</a:t>
            </a:r>
            <a:endParaRPr lang="en-US" sz="8000" dirty="0"/>
          </a:p>
          <a:p>
            <a:pPr marL="0" indent="0">
              <a:lnSpc>
                <a:spcPct val="320000"/>
              </a:lnSpc>
              <a:buNone/>
            </a:pPr>
            <a:r>
              <a:rPr lang="en-US" sz="8000" dirty="0">
                <a:hlinkClick r:id="rId4"/>
              </a:rPr>
              <a:t>https://</a:t>
            </a:r>
            <a:r>
              <a:rPr lang="en-US" sz="8000" dirty="0">
                <a:hlinkClick r:id="" action="ppaction://noaction"/>
              </a:rPr>
              <a:t>github.com/praveenraghuvanshi</a:t>
            </a:r>
          </a:p>
          <a:p>
            <a:pPr marL="0" indent="0">
              <a:lnSpc>
                <a:spcPct val="320000"/>
              </a:lnSpc>
              <a:buNone/>
            </a:pPr>
            <a:r>
              <a:rPr lang="en-US" sz="8000" dirty="0">
                <a:hlinkClick r:id="" action="ppaction://noaction"/>
              </a:rPr>
              <a:t>@</a:t>
            </a:r>
            <a:r>
              <a:rPr lang="en-US" sz="8000" dirty="0" err="1">
                <a:hlinkClick r:id="rId4"/>
              </a:rPr>
              <a:t>praveenraghuvan</a:t>
            </a:r>
            <a:endParaRPr lang="en-US" sz="8000" dirty="0">
              <a:hlinkClick r:id="rId4"/>
            </a:endParaRPr>
          </a:p>
          <a:p>
            <a:pPr marL="0" indent="0">
              <a:lnSpc>
                <a:spcPct val="320000"/>
              </a:lnSpc>
              <a:buNone/>
            </a:pPr>
            <a:endParaRPr lang="en-US" sz="8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7347" y="1032750"/>
            <a:ext cx="654761" cy="65476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3538" y="3838342"/>
            <a:ext cx="470611" cy="47061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287555" y="4708647"/>
            <a:ext cx="672809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solidFill>
                  <a:schemeClr val="tx1">
                    <a:lumMod val="75000"/>
                    <a:lumOff val="25000"/>
                  </a:schemeClr>
                </a:solidFill>
                <a:hlinkClick r:id="rId7"/>
              </a:rPr>
              <a:t>https://t.me/joinchat/IifUJQ_PuYT757Turx-nLg </a:t>
            </a:r>
            <a:endParaRPr lang="en-US" sz="2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032" name="Picture 8" descr="circle messenger round icon telegram icon #2180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0026" y="4708647"/>
            <a:ext cx="494123" cy="494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23538" y="2438036"/>
            <a:ext cx="523875" cy="533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23538" y="2438036"/>
            <a:ext cx="523875" cy="5334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4114CB9-BF43-4540-9B1D-56CB72DFBC9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046563" y="0"/>
            <a:ext cx="2145437" cy="55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0586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91101" y="977784"/>
            <a:ext cx="3200400" cy="579814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Introduction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12" t="12206" r="28561" b="2450"/>
          <a:stretch/>
        </p:blipFill>
        <p:spPr>
          <a:xfrm>
            <a:off x="550819" y="1178913"/>
            <a:ext cx="3669133" cy="4260272"/>
          </a:xfr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955283" y="6459785"/>
            <a:ext cx="3135117" cy="365125"/>
          </a:xfrm>
        </p:spPr>
        <p:txBody>
          <a:bodyPr/>
          <a:lstStyle/>
          <a:p>
            <a:r>
              <a:rPr lang="en-US" sz="2400" dirty="0"/>
              <a:t>@</a:t>
            </a:r>
            <a:r>
              <a:rPr lang="en-US" sz="2000" dirty="0" err="1"/>
              <a:t>praveenraghuvan</a:t>
            </a:r>
            <a:endParaRPr lang="en-US" sz="2000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91101" y="1661198"/>
            <a:ext cx="7416172" cy="4527166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600" dirty="0"/>
              <a:t>  Cloud Architect @ Harman, A Samsung Company</a:t>
            </a:r>
          </a:p>
          <a:p>
            <a:pPr lvl="1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600" dirty="0"/>
              <a:t>  Domain: Professional Audio, Video &amp; Control</a:t>
            </a:r>
          </a:p>
          <a:p>
            <a:pPr lvl="1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600" dirty="0"/>
              <a:t>  Area of Expertise: Cloud, Distributed computing</a:t>
            </a:r>
          </a:p>
          <a:p>
            <a:pPr lvl="1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600" dirty="0"/>
              <a:t>  Area of Interest: AI/ML and IoT</a:t>
            </a:r>
          </a:p>
          <a:p>
            <a:pPr lvl="1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600" dirty="0"/>
              <a:t>  Location: Bangalore, India</a:t>
            </a:r>
          </a:p>
          <a:p>
            <a:pPr lvl="1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600" dirty="0"/>
              <a:t>  Member: </a:t>
            </a:r>
          </a:p>
        </p:txBody>
      </p:sp>
      <p:pic>
        <p:nvPicPr>
          <p:cNvPr id="1026" name="Picture 2" descr=".NET Foundati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1129" y="4947401"/>
            <a:ext cx="982344" cy="982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102AE9A-D99D-494A-A33E-2BEB8753F0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46563" y="0"/>
            <a:ext cx="2145437" cy="55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9885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00062"/>
            <a:ext cx="10515600" cy="1325563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buFont typeface="Arial" panose="020B0604020202020204" pitchFamily="34" charset="0"/>
              <a:buChar char="•"/>
            </a:pPr>
            <a:r>
              <a:rPr lang="en-US" sz="3600" dirty="0"/>
              <a:t>  Serverless</a:t>
            </a:r>
          </a:p>
          <a:p>
            <a:pPr lvl="1"/>
            <a:r>
              <a:rPr lang="en-US" sz="3600" dirty="0"/>
              <a:t>  Azure Functions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3600" dirty="0"/>
              <a:t>  Deep Neural Networks(DNN) 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3600" dirty="0"/>
              <a:t>  Image Classification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3600" dirty="0"/>
              <a:t>  </a:t>
            </a:r>
            <a:r>
              <a:rPr lang="en-US" sz="3600" dirty="0" err="1"/>
              <a:t>ML.Net</a:t>
            </a:r>
            <a:endParaRPr lang="en-US" sz="36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3600" dirty="0"/>
              <a:t>  Demo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2714615" cy="365125"/>
          </a:xfrm>
        </p:spPr>
        <p:txBody>
          <a:bodyPr/>
          <a:lstStyle/>
          <a:p>
            <a:r>
              <a:rPr lang="en-US" sz="2000" dirty="0"/>
              <a:t>@</a:t>
            </a:r>
            <a:r>
              <a:rPr lang="en-US" sz="2000" dirty="0" err="1"/>
              <a:t>praveenraghuvan</a:t>
            </a:r>
            <a:endParaRPr lang="en-US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9F7C1D-0454-464E-8ABA-C23F40D6E7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6563" y="0"/>
            <a:ext cx="2145437" cy="55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0600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Serverless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2826935" y="5962062"/>
            <a:ext cx="70859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source: </a:t>
            </a:r>
            <a:r>
              <a:rPr lang="en-US" dirty="0">
                <a:hlinkClick r:id="rId2"/>
              </a:rPr>
              <a:t>https://danielhkim.net/2020/02/27/serverless-cloud-computing/</a:t>
            </a:r>
            <a:endParaRPr lang="en-US" dirty="0"/>
          </a:p>
        </p:txBody>
      </p:sp>
      <p:sp>
        <p:nvSpPr>
          <p:cNvPr id="10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768854" y="6428220"/>
            <a:ext cx="2714615" cy="365125"/>
          </a:xfrm>
        </p:spPr>
        <p:txBody>
          <a:bodyPr/>
          <a:lstStyle/>
          <a:p>
            <a:r>
              <a:rPr lang="en-US" sz="2000" dirty="0"/>
              <a:t>@</a:t>
            </a:r>
            <a:r>
              <a:rPr lang="en-US" sz="2000" dirty="0" err="1"/>
              <a:t>praveenraghuvan</a:t>
            </a:r>
            <a:endParaRPr lang="en-US" sz="20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4827" y="1846263"/>
            <a:ext cx="7990609" cy="402272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B0307AE-013E-4993-93CE-6B7F927F5D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46563" y="0"/>
            <a:ext cx="2145437" cy="55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8517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Functions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2712" y="1802585"/>
            <a:ext cx="9037578" cy="4476459"/>
          </a:xfrm>
        </p:spPr>
      </p:pic>
      <p:sp>
        <p:nvSpPr>
          <p:cNvPr id="10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764193" y="6422839"/>
            <a:ext cx="2714615" cy="365125"/>
          </a:xfrm>
        </p:spPr>
        <p:txBody>
          <a:bodyPr/>
          <a:lstStyle/>
          <a:p>
            <a:r>
              <a:rPr lang="en-US" sz="2000" dirty="0"/>
              <a:t>@</a:t>
            </a:r>
            <a:r>
              <a:rPr lang="en-US" sz="2000" dirty="0" err="1"/>
              <a:t>praveenraghuvan</a:t>
            </a:r>
            <a:endParaRPr lang="en-US" sz="2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AC067C-9A0D-49C3-904F-033F95BDAF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563" y="0"/>
            <a:ext cx="2145437" cy="55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3749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Functions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6961" y="1809317"/>
            <a:ext cx="6439354" cy="4480647"/>
          </a:xfrm>
        </p:spPr>
      </p:pic>
      <p:sp>
        <p:nvSpPr>
          <p:cNvPr id="8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769172" y="6492875"/>
            <a:ext cx="2714615" cy="365125"/>
          </a:xfrm>
        </p:spPr>
        <p:txBody>
          <a:bodyPr/>
          <a:lstStyle/>
          <a:p>
            <a:r>
              <a:rPr lang="en-US" sz="2000" dirty="0"/>
              <a:t>@</a:t>
            </a:r>
            <a:r>
              <a:rPr lang="en-US" sz="2000" dirty="0" err="1"/>
              <a:t>praveenraghuvan</a:t>
            </a:r>
            <a:endParaRPr lang="en-US" sz="20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9661B27-8CDE-4AF1-B334-FAA3527C11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563" y="0"/>
            <a:ext cx="2145437" cy="55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0004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Neural Network</a:t>
            </a:r>
          </a:p>
        </p:txBody>
      </p:sp>
      <p:sp>
        <p:nvSpPr>
          <p:cNvPr id="9" name="Rectangle 8"/>
          <p:cNvSpPr/>
          <p:nvPr/>
        </p:nvSpPr>
        <p:spPr>
          <a:xfrm>
            <a:off x="1312171" y="5867224"/>
            <a:ext cx="98435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source: </a:t>
            </a:r>
            <a:r>
              <a:rPr lang="en-US" dirty="0">
                <a:hlinkClick r:id="rId3"/>
              </a:rPr>
              <a:t>https://quantdare.com/what-is-the-difference-between-deep-learning-and-machine-learning/</a:t>
            </a:r>
            <a:endParaRPr lang="en-US" dirty="0"/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639546" y="6492875"/>
            <a:ext cx="2714615" cy="365125"/>
          </a:xfrm>
        </p:spPr>
        <p:txBody>
          <a:bodyPr/>
          <a:lstStyle/>
          <a:p>
            <a:r>
              <a:rPr lang="en-US" sz="2000" dirty="0"/>
              <a:t>@</a:t>
            </a:r>
            <a:r>
              <a:rPr lang="en-US" sz="2000" dirty="0" err="1"/>
              <a:t>praveenraghuvan</a:t>
            </a:r>
            <a:endParaRPr lang="en-US" sz="20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3245" y="1870364"/>
            <a:ext cx="9277686" cy="399686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22B2F2D-3143-4A09-898B-061C750BA9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46563" y="0"/>
            <a:ext cx="2145437" cy="55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9353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Neural Network</a:t>
            </a:r>
          </a:p>
        </p:txBody>
      </p:sp>
      <p:sp>
        <p:nvSpPr>
          <p:cNvPr id="9" name="Rectangle 8"/>
          <p:cNvSpPr/>
          <p:nvPr/>
        </p:nvSpPr>
        <p:spPr>
          <a:xfrm>
            <a:off x="1312171" y="5867224"/>
            <a:ext cx="98435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source: </a:t>
            </a:r>
            <a:r>
              <a:rPr lang="en-US" dirty="0">
                <a:hlinkClick r:id="rId2"/>
              </a:rPr>
              <a:t>https://quantdare.com/what-is-the-difference-between-deep-learning-and-machine-learning/</a:t>
            </a:r>
            <a:endParaRPr lang="en-US" dirty="0"/>
          </a:p>
        </p:txBody>
      </p:sp>
      <p:sp>
        <p:nvSpPr>
          <p:cNvPr id="10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378473" y="6492875"/>
            <a:ext cx="2714615" cy="365125"/>
          </a:xfrm>
        </p:spPr>
        <p:txBody>
          <a:bodyPr/>
          <a:lstStyle/>
          <a:p>
            <a:r>
              <a:rPr lang="en-US" sz="2000" dirty="0"/>
              <a:t>@</a:t>
            </a:r>
            <a:r>
              <a:rPr lang="en-US" sz="2000" dirty="0" err="1"/>
              <a:t>praveenraghuvan</a:t>
            </a:r>
            <a:endParaRPr lang="en-US" sz="20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2170" y="1844499"/>
            <a:ext cx="9722975" cy="402272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122A6A5-C3A4-4914-B390-AFE145F227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46563" y="0"/>
            <a:ext cx="2145437" cy="55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8347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Classification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63" y="2287243"/>
            <a:ext cx="10076392" cy="3146383"/>
          </a:xfrm>
        </p:spPr>
      </p:pic>
      <p:sp>
        <p:nvSpPr>
          <p:cNvPr id="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769172" y="6395131"/>
            <a:ext cx="2714615" cy="365125"/>
          </a:xfrm>
        </p:spPr>
        <p:txBody>
          <a:bodyPr/>
          <a:lstStyle/>
          <a:p>
            <a:r>
              <a:rPr lang="en-US" sz="2000" dirty="0"/>
              <a:t>@</a:t>
            </a:r>
            <a:r>
              <a:rPr lang="en-US" sz="2000" dirty="0" err="1"/>
              <a:t>praveenraghuvan</a:t>
            </a:r>
            <a:endParaRPr lang="en-US" sz="2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C7F4D49-1928-47E2-98F4-8257570F69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563" y="0"/>
            <a:ext cx="2145437" cy="55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0922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355</TotalTime>
  <Words>405</Words>
  <Application>Microsoft Office PowerPoint</Application>
  <PresentationFormat>Widescreen</PresentationFormat>
  <Paragraphs>73</Paragraphs>
  <Slides>18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Office Theme</vt:lpstr>
      <vt:lpstr>Serverless Deep Neural Network(DNN) with Azure Functions and ML.Net</vt:lpstr>
      <vt:lpstr>Introduction</vt:lpstr>
      <vt:lpstr>Agenda</vt:lpstr>
      <vt:lpstr>Serverless</vt:lpstr>
      <vt:lpstr>Azure Functions</vt:lpstr>
      <vt:lpstr>Azure Functions</vt:lpstr>
      <vt:lpstr>Deep Neural Network</vt:lpstr>
      <vt:lpstr>Deep Neural Network</vt:lpstr>
      <vt:lpstr>Image Classification</vt:lpstr>
      <vt:lpstr>Image Classification</vt:lpstr>
      <vt:lpstr>Transfer Learning – MobileNet V2</vt:lpstr>
      <vt:lpstr>ML.Net</vt:lpstr>
      <vt:lpstr>Cloud Architecture</vt:lpstr>
      <vt:lpstr>Customer Success Stories – ML.Net</vt:lpstr>
      <vt:lpstr>PowerPoint Presentation</vt:lpstr>
      <vt:lpstr>Resources</vt:lpstr>
      <vt:lpstr>References</vt:lpstr>
      <vt:lpstr>Thank you  Q &amp; 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Serverless Deep Neural Network(DNN) with Azure Functions and ML.Net</dc:title>
  <dc:creator>Raghuvanshi, Praveen</dc:creator>
  <cp:lastModifiedBy>Raghuvanshi, Praveen</cp:lastModifiedBy>
  <cp:revision>17</cp:revision>
  <dcterms:created xsi:type="dcterms:W3CDTF">2021-10-27T07:15:02Z</dcterms:created>
  <dcterms:modified xsi:type="dcterms:W3CDTF">2022-01-29T12:34:46Z</dcterms:modified>
</cp:coreProperties>
</file>